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sldIdLst>
    <p:sldId id="261" r:id="rId5"/>
    <p:sldId id="264" r:id="rId6"/>
    <p:sldId id="265" r:id="rId7"/>
    <p:sldId id="26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12/18/2023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Week 3 and 4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ECE 499 Adam Dulay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8" y="618518"/>
            <a:ext cx="403898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Architecture Design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6 General Purpose Registers</a:t>
            </a:r>
          </a:p>
          <a:p>
            <a:pPr lvl="1">
              <a:lnSpc>
                <a:spcPct val="110000"/>
              </a:lnSpc>
            </a:pPr>
            <a:r>
              <a:rPr lang="en-US" sz="1200" dirty="0"/>
              <a:t>Stack Pointer and </a:t>
            </a:r>
            <a:r>
              <a:rPr lang="en-US" sz="1200"/>
              <a:t>Program Counter are </a:t>
            </a:r>
            <a:r>
              <a:rPr lang="en-US" sz="1200" dirty="0"/>
              <a:t>registers with additional functionality</a:t>
            </a:r>
          </a:p>
          <a:p>
            <a:pPr>
              <a:lnSpc>
                <a:spcPct val="110000"/>
              </a:lnSpc>
            </a:pP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Memory Divided into Inst. Mem and RAM as per von Neumann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Linked together by a common data bus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265A20-E572-5C19-8463-DCD998001AB8}"/>
              </a:ext>
            </a:extLst>
          </p:cNvPr>
          <p:cNvSpPr/>
          <p:nvPr/>
        </p:nvSpPr>
        <p:spPr>
          <a:xfrm>
            <a:off x="2982897" y="636588"/>
            <a:ext cx="1334053" cy="601591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Bus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06AEC3-B151-FD5B-B4C8-EFCBC4CC992F}"/>
              </a:ext>
            </a:extLst>
          </p:cNvPr>
          <p:cNvSpPr/>
          <p:nvPr/>
        </p:nvSpPr>
        <p:spPr>
          <a:xfrm>
            <a:off x="1237485" y="885031"/>
            <a:ext cx="1275373" cy="703263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Control Logic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7C9753-0EA1-BD32-7D97-4112CEBAAA40}"/>
              </a:ext>
            </a:extLst>
          </p:cNvPr>
          <p:cNvSpPr/>
          <p:nvPr/>
        </p:nvSpPr>
        <p:spPr>
          <a:xfrm>
            <a:off x="1251616" y="2091531"/>
            <a:ext cx="1235059" cy="1668463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Memory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FED93D-D50A-1C28-2FEA-0DC607577490}"/>
              </a:ext>
            </a:extLst>
          </p:cNvPr>
          <p:cNvSpPr/>
          <p:nvPr/>
        </p:nvSpPr>
        <p:spPr>
          <a:xfrm>
            <a:off x="1356391" y="2224881"/>
            <a:ext cx="1035034" cy="44767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Inst. Mem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6C82-F541-3589-754D-CB89FB5EA509}"/>
              </a:ext>
            </a:extLst>
          </p:cNvPr>
          <p:cNvSpPr/>
          <p:nvPr/>
        </p:nvSpPr>
        <p:spPr>
          <a:xfrm>
            <a:off x="1350659" y="3158331"/>
            <a:ext cx="1035034" cy="44767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AD45F7-0020-2AE6-8025-2BC96D31A76E}"/>
              </a:ext>
            </a:extLst>
          </p:cNvPr>
          <p:cNvSpPr/>
          <p:nvPr/>
        </p:nvSpPr>
        <p:spPr>
          <a:xfrm>
            <a:off x="1228725" y="4877589"/>
            <a:ext cx="1254109" cy="32861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E2E65EC-FDF9-E786-74AC-3A1A674A5EDC}"/>
              </a:ext>
            </a:extLst>
          </p:cNvPr>
          <p:cNvSpPr/>
          <p:nvPr/>
        </p:nvSpPr>
        <p:spPr>
          <a:xfrm>
            <a:off x="4651899" y="636588"/>
            <a:ext cx="1444101" cy="3035300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C609B6-9930-1877-90F1-2094F068D472}"/>
              </a:ext>
            </a:extLst>
          </p:cNvPr>
          <p:cNvSpPr/>
          <p:nvPr/>
        </p:nvSpPr>
        <p:spPr>
          <a:xfrm>
            <a:off x="4739750" y="832644"/>
            <a:ext cx="1268397" cy="331788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6BBD57-0BB1-5AE4-5597-F1F180E7D9FE}"/>
              </a:ext>
            </a:extLst>
          </p:cNvPr>
          <p:cNvSpPr/>
          <p:nvPr/>
        </p:nvSpPr>
        <p:spPr>
          <a:xfrm>
            <a:off x="4739750" y="1150222"/>
            <a:ext cx="1268397" cy="33178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222722-407E-BD51-E7A3-D6DCCC5B37C9}"/>
              </a:ext>
            </a:extLst>
          </p:cNvPr>
          <p:cNvSpPr/>
          <p:nvPr/>
        </p:nvSpPr>
        <p:spPr>
          <a:xfrm>
            <a:off x="4739750" y="1445419"/>
            <a:ext cx="1268397" cy="331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2B6E4F-1872-0235-6504-B3D623F6A13F}"/>
              </a:ext>
            </a:extLst>
          </p:cNvPr>
          <p:cNvSpPr/>
          <p:nvPr/>
        </p:nvSpPr>
        <p:spPr>
          <a:xfrm>
            <a:off x="4739749" y="1777207"/>
            <a:ext cx="1268397" cy="331788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25B2A1-6971-03F8-39ED-9858B0FDA23A}"/>
              </a:ext>
            </a:extLst>
          </p:cNvPr>
          <p:cNvSpPr/>
          <p:nvPr/>
        </p:nvSpPr>
        <p:spPr>
          <a:xfrm>
            <a:off x="4739749" y="2105819"/>
            <a:ext cx="1268397" cy="331788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2185F5B-29DA-AA87-4B48-FAAFBDEBFE07}"/>
              </a:ext>
            </a:extLst>
          </p:cNvPr>
          <p:cNvSpPr/>
          <p:nvPr/>
        </p:nvSpPr>
        <p:spPr>
          <a:xfrm>
            <a:off x="4739749" y="2437607"/>
            <a:ext cx="1268397" cy="33178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Flowchart: Manual Operation 20">
            <a:extLst>
              <a:ext uri="{FF2B5EF4-FFF2-40B4-BE49-F238E27FC236}">
                <a16:creationId xmlns:a16="http://schemas.microsoft.com/office/drawing/2014/main" id="{EFA5F316-7685-7855-953B-0CD9CE62128C}"/>
              </a:ext>
            </a:extLst>
          </p:cNvPr>
          <p:cNvSpPr/>
          <p:nvPr/>
        </p:nvSpPr>
        <p:spPr>
          <a:xfrm>
            <a:off x="4651899" y="4403583"/>
            <a:ext cx="1444101" cy="837044"/>
          </a:xfrm>
          <a:prstGeom prst="flowChartManualOperation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</a:p>
        </p:txBody>
      </p:sp>
      <p:sp useBgFill="1">
        <p:nvSpPr>
          <p:cNvPr id="22" name="Isosceles Triangle 21">
            <a:extLst>
              <a:ext uri="{FF2B5EF4-FFF2-40B4-BE49-F238E27FC236}">
                <a16:creationId xmlns:a16="http://schemas.microsoft.com/office/drawing/2014/main" id="{3E151EDB-8372-2070-BFD2-47E748537A3C}"/>
              </a:ext>
            </a:extLst>
          </p:cNvPr>
          <p:cNvSpPr/>
          <p:nvPr/>
        </p:nvSpPr>
        <p:spPr>
          <a:xfrm rot="10800000">
            <a:off x="5183031" y="4403582"/>
            <a:ext cx="426128" cy="414336"/>
          </a:xfrm>
          <a:prstGeom prst="triangle">
            <a:avLst>
              <a:gd name="adj" fmla="val 4999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433AF4-9878-6AAE-CF16-0D797303ECAE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1873908" y="1588294"/>
            <a:ext cx="1264" cy="63658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AFC597D-1A13-F2D5-0D00-3B5B9F9BD9FF}"/>
              </a:ext>
            </a:extLst>
          </p:cNvPr>
          <p:cNvCxnSpPr>
            <a:cxnSpLocks/>
          </p:cNvCxnSpPr>
          <p:nvPr/>
        </p:nvCxnSpPr>
        <p:spPr>
          <a:xfrm>
            <a:off x="726281" y="3360620"/>
            <a:ext cx="63495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3863E4E-8BC4-DDFF-3BDC-AB12DFF338BA}"/>
              </a:ext>
            </a:extLst>
          </p:cNvPr>
          <p:cNvCxnSpPr>
            <a:stCxn id="12" idx="1"/>
          </p:cNvCxnSpPr>
          <p:nvPr/>
        </p:nvCxnSpPr>
        <p:spPr>
          <a:xfrm flipH="1">
            <a:off x="866775" y="5041895"/>
            <a:ext cx="361950" cy="0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93ED222-4E35-57E2-9F39-7CDF0FC53F5A}"/>
              </a:ext>
            </a:extLst>
          </p:cNvPr>
          <p:cNvCxnSpPr>
            <a:cxnSpLocks/>
          </p:cNvCxnSpPr>
          <p:nvPr/>
        </p:nvCxnSpPr>
        <p:spPr>
          <a:xfrm flipH="1" flipV="1">
            <a:off x="890242" y="2429670"/>
            <a:ext cx="346" cy="2612225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9027F3C-7CBF-D6EE-E103-FE51D16DCAE9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857250" y="2448719"/>
            <a:ext cx="49914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F4D71E7-BC2B-FCEB-E951-25DD39EA14E6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2482834" y="5041895"/>
            <a:ext cx="5000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057AC51-7052-7A43-FCCB-EB359C5E35EC}"/>
              </a:ext>
            </a:extLst>
          </p:cNvPr>
          <p:cNvCxnSpPr>
            <a:cxnSpLocks/>
          </p:cNvCxnSpPr>
          <p:nvPr/>
        </p:nvCxnSpPr>
        <p:spPr>
          <a:xfrm>
            <a:off x="4918229" y="3677961"/>
            <a:ext cx="0" cy="7256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D2313E9-AD8A-518C-9ED0-61262D9FB24B}"/>
              </a:ext>
            </a:extLst>
          </p:cNvPr>
          <p:cNvCxnSpPr>
            <a:cxnSpLocks/>
          </p:cNvCxnSpPr>
          <p:nvPr/>
        </p:nvCxnSpPr>
        <p:spPr>
          <a:xfrm>
            <a:off x="5816353" y="3689350"/>
            <a:ext cx="0" cy="3514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F2C0DE2-6EC1-9BB4-FF77-FD862AB2A1F4}"/>
              </a:ext>
            </a:extLst>
          </p:cNvPr>
          <p:cNvCxnSpPr>
            <a:cxnSpLocks/>
          </p:cNvCxnSpPr>
          <p:nvPr/>
        </p:nvCxnSpPr>
        <p:spPr>
          <a:xfrm>
            <a:off x="5373945" y="5246688"/>
            <a:ext cx="0" cy="165893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64E0970-2300-9C7E-F01F-463827BDF479}"/>
              </a:ext>
            </a:extLst>
          </p:cNvPr>
          <p:cNvCxnSpPr>
            <a:cxnSpLocks/>
          </p:cNvCxnSpPr>
          <p:nvPr/>
        </p:nvCxnSpPr>
        <p:spPr>
          <a:xfrm flipH="1">
            <a:off x="4273863" y="5422900"/>
            <a:ext cx="110008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672E0A5-58FB-C938-28E9-9B5F3A01DF28}"/>
              </a:ext>
            </a:extLst>
          </p:cNvPr>
          <p:cNvCxnSpPr/>
          <p:nvPr/>
        </p:nvCxnSpPr>
        <p:spPr>
          <a:xfrm>
            <a:off x="4316950" y="998538"/>
            <a:ext cx="33494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339C8C9-70BF-C3ED-48AF-92DE53528494}"/>
              </a:ext>
            </a:extLst>
          </p:cNvPr>
          <p:cNvCxnSpPr>
            <a:cxnSpLocks/>
          </p:cNvCxnSpPr>
          <p:nvPr/>
        </p:nvCxnSpPr>
        <p:spPr>
          <a:xfrm flipH="1">
            <a:off x="4316950" y="1420812"/>
            <a:ext cx="33494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60B8DA0-16DF-B4E8-8886-4B0C22FCE43E}"/>
              </a:ext>
            </a:extLst>
          </p:cNvPr>
          <p:cNvCxnSpPr>
            <a:cxnSpLocks/>
          </p:cNvCxnSpPr>
          <p:nvPr/>
        </p:nvCxnSpPr>
        <p:spPr>
          <a:xfrm flipH="1">
            <a:off x="2374975" y="3341794"/>
            <a:ext cx="597202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63BBD20-A0A0-2EB7-417A-F95AD565CCB6}"/>
              </a:ext>
            </a:extLst>
          </p:cNvPr>
          <p:cNvCxnSpPr>
            <a:cxnSpLocks/>
          </p:cNvCxnSpPr>
          <p:nvPr/>
        </p:nvCxnSpPr>
        <p:spPr>
          <a:xfrm>
            <a:off x="2378656" y="3515334"/>
            <a:ext cx="60423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4617DC8E-EB99-EFA9-1624-DFED4160441F}"/>
              </a:ext>
            </a:extLst>
          </p:cNvPr>
          <p:cNvSpPr/>
          <p:nvPr/>
        </p:nvSpPr>
        <p:spPr>
          <a:xfrm>
            <a:off x="4739747" y="2767224"/>
            <a:ext cx="1268397" cy="331788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977AF0E-45AD-FA3D-51B8-713B42447090}"/>
              </a:ext>
            </a:extLst>
          </p:cNvPr>
          <p:cNvCxnSpPr>
            <a:cxnSpLocks/>
          </p:cNvCxnSpPr>
          <p:nvPr/>
        </p:nvCxnSpPr>
        <p:spPr>
          <a:xfrm flipV="1">
            <a:off x="733004" y="352825"/>
            <a:ext cx="41688" cy="3022592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F30C940-D4E4-80B1-8340-16F073CC54FB}"/>
              </a:ext>
            </a:extLst>
          </p:cNvPr>
          <p:cNvCxnSpPr>
            <a:cxnSpLocks/>
          </p:cNvCxnSpPr>
          <p:nvPr/>
        </p:nvCxnSpPr>
        <p:spPr>
          <a:xfrm flipH="1">
            <a:off x="779221" y="401495"/>
            <a:ext cx="5689256" cy="0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39C4C9B-FD24-EEAF-FFE5-C3237CE02E95}"/>
              </a:ext>
            </a:extLst>
          </p:cNvPr>
          <p:cNvCxnSpPr>
            <a:cxnSpLocks/>
          </p:cNvCxnSpPr>
          <p:nvPr/>
        </p:nvCxnSpPr>
        <p:spPr>
          <a:xfrm flipV="1">
            <a:off x="6467959" y="360007"/>
            <a:ext cx="0" cy="2565755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9A77017-A613-483B-5E78-2B5EBBC54B3C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6008144" y="2933118"/>
            <a:ext cx="459815" cy="0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1141869-CDC4-A122-B566-05910D12BD50}"/>
              </a:ext>
            </a:extLst>
          </p:cNvPr>
          <p:cNvCxnSpPr>
            <a:cxnSpLocks/>
          </p:cNvCxnSpPr>
          <p:nvPr/>
        </p:nvCxnSpPr>
        <p:spPr>
          <a:xfrm flipH="1">
            <a:off x="2385693" y="2429670"/>
            <a:ext cx="2098731" cy="0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2470F22-82A6-6DFB-1D01-0D46522FABDC}"/>
              </a:ext>
            </a:extLst>
          </p:cNvPr>
          <p:cNvCxnSpPr>
            <a:cxnSpLocks/>
          </p:cNvCxnSpPr>
          <p:nvPr/>
        </p:nvCxnSpPr>
        <p:spPr>
          <a:xfrm flipH="1" flipV="1">
            <a:off x="4474009" y="2393157"/>
            <a:ext cx="10242" cy="1366837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366F859-93E6-DCE3-058C-57BC313796F1}"/>
              </a:ext>
            </a:extLst>
          </p:cNvPr>
          <p:cNvCxnSpPr>
            <a:cxnSpLocks/>
          </p:cNvCxnSpPr>
          <p:nvPr/>
        </p:nvCxnSpPr>
        <p:spPr>
          <a:xfrm flipH="1">
            <a:off x="4461954" y="3759994"/>
            <a:ext cx="1634046" cy="0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1927072-23D2-7F9E-E786-F0B4D9ACC8EA}"/>
              </a:ext>
            </a:extLst>
          </p:cNvPr>
          <p:cNvCxnSpPr>
            <a:cxnSpLocks/>
          </p:cNvCxnSpPr>
          <p:nvPr/>
        </p:nvCxnSpPr>
        <p:spPr>
          <a:xfrm>
            <a:off x="6096000" y="3759994"/>
            <a:ext cx="0" cy="26114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3" name="Trapezoid 62">
            <a:extLst>
              <a:ext uri="{FF2B5EF4-FFF2-40B4-BE49-F238E27FC236}">
                <a16:creationId xmlns:a16="http://schemas.microsoft.com/office/drawing/2014/main" id="{5FF1212A-3242-C568-B7F0-7BCC9E5E679E}"/>
              </a:ext>
            </a:extLst>
          </p:cNvPr>
          <p:cNvSpPr/>
          <p:nvPr/>
        </p:nvSpPr>
        <p:spPr>
          <a:xfrm rot="10800000">
            <a:off x="5740886" y="4013632"/>
            <a:ext cx="426128" cy="225999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402BC3A-8F54-BF1E-F4E0-E9291F802485}"/>
              </a:ext>
            </a:extLst>
          </p:cNvPr>
          <p:cNvCxnSpPr>
            <a:cxnSpLocks/>
            <a:stCxn id="63" idx="0"/>
          </p:cNvCxnSpPr>
          <p:nvPr/>
        </p:nvCxnSpPr>
        <p:spPr>
          <a:xfrm>
            <a:off x="5953950" y="4239631"/>
            <a:ext cx="0" cy="1578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1126907C-917D-6A76-D5EE-FCC3E135EB84}"/>
              </a:ext>
            </a:extLst>
          </p:cNvPr>
          <p:cNvSpPr txBox="1"/>
          <p:nvPr/>
        </p:nvSpPr>
        <p:spPr>
          <a:xfrm>
            <a:off x="4955728" y="3627716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87C0D294-8EA5-A563-AA18-13B23404AC75}"/>
              </a:ext>
            </a:extLst>
          </p:cNvPr>
          <p:cNvSpPr txBox="1"/>
          <p:nvPr/>
        </p:nvSpPr>
        <p:spPr>
          <a:xfrm>
            <a:off x="3971306" y="3678786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B7B02826-D358-7659-59BE-C0B6C579A155}"/>
              </a:ext>
            </a:extLst>
          </p:cNvPr>
          <p:cNvCxnSpPr>
            <a:cxnSpLocks/>
          </p:cNvCxnSpPr>
          <p:nvPr/>
        </p:nvCxnSpPr>
        <p:spPr>
          <a:xfrm>
            <a:off x="5767508" y="3720544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E0EB0F6D-D2EB-66FA-5FB4-C0C5B014DA8D}"/>
              </a:ext>
            </a:extLst>
          </p:cNvPr>
          <p:cNvCxnSpPr>
            <a:cxnSpLocks/>
          </p:cNvCxnSpPr>
          <p:nvPr/>
        </p:nvCxnSpPr>
        <p:spPr>
          <a:xfrm>
            <a:off x="4855319" y="3720544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5EBBE530-5112-14A3-2F74-135F0CD2855D}"/>
              </a:ext>
            </a:extLst>
          </p:cNvPr>
          <p:cNvCxnSpPr>
            <a:cxnSpLocks/>
          </p:cNvCxnSpPr>
          <p:nvPr/>
        </p:nvCxnSpPr>
        <p:spPr>
          <a:xfrm>
            <a:off x="6008144" y="3720544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1D0FB19E-008F-0244-B770-486B5DEBFE36}"/>
              </a:ext>
            </a:extLst>
          </p:cNvPr>
          <p:cNvSpPr txBox="1"/>
          <p:nvPr/>
        </p:nvSpPr>
        <p:spPr>
          <a:xfrm>
            <a:off x="6136296" y="3636008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47516332-A768-9700-CA0A-13BA639A48B0}"/>
              </a:ext>
            </a:extLst>
          </p:cNvPr>
          <p:cNvCxnSpPr>
            <a:cxnSpLocks/>
          </p:cNvCxnSpPr>
          <p:nvPr/>
        </p:nvCxnSpPr>
        <p:spPr>
          <a:xfrm>
            <a:off x="4788465" y="5299726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039B0F1D-B554-FA71-28CF-E225B87353E1}"/>
              </a:ext>
            </a:extLst>
          </p:cNvPr>
          <p:cNvSpPr txBox="1"/>
          <p:nvPr/>
        </p:nvSpPr>
        <p:spPr>
          <a:xfrm>
            <a:off x="4471254" y="5513290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77BB854C-90D3-9BA6-ECC0-B58889939CF3}"/>
              </a:ext>
            </a:extLst>
          </p:cNvPr>
          <p:cNvCxnSpPr>
            <a:cxnSpLocks/>
          </p:cNvCxnSpPr>
          <p:nvPr/>
        </p:nvCxnSpPr>
        <p:spPr>
          <a:xfrm>
            <a:off x="2758535" y="4929040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42C79228-19F4-EBFF-6735-071F4F645C64}"/>
              </a:ext>
            </a:extLst>
          </p:cNvPr>
          <p:cNvSpPr txBox="1"/>
          <p:nvPr/>
        </p:nvSpPr>
        <p:spPr>
          <a:xfrm>
            <a:off x="2422203" y="5124285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4597D1E1-EDA9-F9AF-4B48-901A60E7DABD}"/>
              </a:ext>
            </a:extLst>
          </p:cNvPr>
          <p:cNvCxnSpPr>
            <a:cxnSpLocks/>
          </p:cNvCxnSpPr>
          <p:nvPr/>
        </p:nvCxnSpPr>
        <p:spPr>
          <a:xfrm>
            <a:off x="1002328" y="4945808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630BAE6F-87AC-5904-E62A-DE434D7EF58F}"/>
              </a:ext>
            </a:extLst>
          </p:cNvPr>
          <p:cNvSpPr txBox="1"/>
          <p:nvPr/>
        </p:nvSpPr>
        <p:spPr>
          <a:xfrm>
            <a:off x="674243" y="5178701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EABD342B-70A8-5975-322F-6A29C194AC69}"/>
              </a:ext>
            </a:extLst>
          </p:cNvPr>
          <p:cNvSpPr txBox="1"/>
          <p:nvPr/>
        </p:nvSpPr>
        <p:spPr>
          <a:xfrm>
            <a:off x="2255073" y="3595451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4A5D55F6-09D4-3E80-0E2B-41E22F02C64C}"/>
              </a:ext>
            </a:extLst>
          </p:cNvPr>
          <p:cNvCxnSpPr>
            <a:cxnSpLocks/>
          </p:cNvCxnSpPr>
          <p:nvPr/>
        </p:nvCxnSpPr>
        <p:spPr>
          <a:xfrm>
            <a:off x="2595718" y="3228939"/>
            <a:ext cx="225906" cy="435184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1785BEE9-9702-209D-F60F-414380D9E3CD}"/>
              </a:ext>
            </a:extLst>
          </p:cNvPr>
          <p:cNvCxnSpPr>
            <a:cxnSpLocks/>
          </p:cNvCxnSpPr>
          <p:nvPr/>
        </p:nvCxnSpPr>
        <p:spPr>
          <a:xfrm>
            <a:off x="4327670" y="866794"/>
            <a:ext cx="283933" cy="657893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3A79A7EE-2E60-A817-3DE8-190ACBB29A1B}"/>
              </a:ext>
            </a:extLst>
          </p:cNvPr>
          <p:cNvSpPr txBox="1"/>
          <p:nvPr/>
        </p:nvSpPr>
        <p:spPr>
          <a:xfrm>
            <a:off x="4118878" y="1482010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18326C2F-9AF8-6AFF-5F30-455E9209BC35}"/>
              </a:ext>
            </a:extLst>
          </p:cNvPr>
          <p:cNvCxnSpPr>
            <a:cxnSpLocks/>
          </p:cNvCxnSpPr>
          <p:nvPr/>
        </p:nvCxnSpPr>
        <p:spPr>
          <a:xfrm>
            <a:off x="6244057" y="2820263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91D8DE7E-68E9-23D3-5233-DA3F0327E1B8}"/>
              </a:ext>
            </a:extLst>
          </p:cNvPr>
          <p:cNvSpPr txBox="1"/>
          <p:nvPr/>
        </p:nvSpPr>
        <p:spPr>
          <a:xfrm>
            <a:off x="5961624" y="2951287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127D4CCB-2342-AAF8-382D-89A2436B4FB4}"/>
              </a:ext>
            </a:extLst>
          </p:cNvPr>
          <p:cNvCxnSpPr>
            <a:cxnSpLocks/>
          </p:cNvCxnSpPr>
          <p:nvPr/>
        </p:nvCxnSpPr>
        <p:spPr>
          <a:xfrm>
            <a:off x="2975647" y="637270"/>
            <a:ext cx="1334055" cy="0"/>
          </a:xfrm>
          <a:prstGeom prst="straightConnector1">
            <a:avLst/>
          </a:prstGeom>
          <a:ln w="5715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A8A67A7C-BD04-3CF5-01A7-28B7F4D7E91C}"/>
              </a:ext>
            </a:extLst>
          </p:cNvPr>
          <p:cNvSpPr txBox="1"/>
          <p:nvPr/>
        </p:nvSpPr>
        <p:spPr>
          <a:xfrm>
            <a:off x="3226037" y="267933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ABA4DBF4-10BA-37D9-3264-946620B9E54D}"/>
              </a:ext>
            </a:extLst>
          </p:cNvPr>
          <p:cNvSpPr/>
          <p:nvPr/>
        </p:nvSpPr>
        <p:spPr>
          <a:xfrm>
            <a:off x="4739747" y="3105073"/>
            <a:ext cx="1268397" cy="33178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Zero</a:t>
            </a:r>
          </a:p>
        </p:txBody>
      </p:sp>
    </p:spTree>
    <p:extLst>
      <p:ext uri="{BB962C8B-B14F-4D97-AF65-F5344CB8AC3E}">
        <p14:creationId xmlns:p14="http://schemas.microsoft.com/office/powerpoint/2010/main" val="2827675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15068" cy="1478570"/>
          </a:xfrm>
        </p:spPr>
        <p:txBody>
          <a:bodyPr>
            <a:normAutofit/>
          </a:bodyPr>
          <a:lstStyle/>
          <a:p>
            <a:r>
              <a:rPr lang="en-US" sz="3200" dirty="0"/>
              <a:t>Instruction Set</a:t>
            </a:r>
            <a:br>
              <a:rPr lang="en-US" sz="3200" dirty="0"/>
            </a:br>
            <a:r>
              <a:rPr lang="en-US" sz="3200" dirty="0"/>
              <a:t>and Register Addresses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Looked at many different ISAs and found the most common instructions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3 bit register addresses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Additional bits at the end of some instructions for added instructions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Supports 6bit </a:t>
            </a:r>
            <a:r>
              <a:rPr lang="en-US" sz="1600" dirty="0" err="1"/>
              <a:t>immediates</a:t>
            </a:r>
            <a:endParaRPr lang="en-US" sz="16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079F4A-B593-04A4-090E-8018318B0C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046" y="447676"/>
            <a:ext cx="1590675" cy="38957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B1DEAE-A6E4-5BAE-9A3F-75DC3AF51A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2148" y="461168"/>
            <a:ext cx="1543050" cy="20669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87D49D-7B97-D223-62DD-DA7FD37E5F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67389" y="4282282"/>
            <a:ext cx="5019675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489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6A879-1B2E-96B2-BD24-B3D79F0BC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6057982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852</TotalTime>
  <Words>112</Words>
  <Application>Microsoft Office PowerPoint</Application>
  <PresentationFormat>Widescreen</PresentationFormat>
  <Paragraphs>41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Tw Cen MT</vt:lpstr>
      <vt:lpstr>Circuit</vt:lpstr>
      <vt:lpstr>Week 3 and 4 Summary</vt:lpstr>
      <vt:lpstr>Architecture Design #1</vt:lpstr>
      <vt:lpstr>Instruction Set and Register Addresses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1Summary</dc:title>
  <dc:creator>Adam Dulay</dc:creator>
  <cp:lastModifiedBy>Adam Dulay</cp:lastModifiedBy>
  <cp:revision>18</cp:revision>
  <dcterms:created xsi:type="dcterms:W3CDTF">2023-08-23T14:31:16Z</dcterms:created>
  <dcterms:modified xsi:type="dcterms:W3CDTF">2023-12-18T12:23:43Z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